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EC2"/>
    <a:srgbClr val="259F53"/>
    <a:srgbClr val="027E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2E4E3-03BB-46FC-BED6-B76308208335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F16BE-B149-4861-BC15-D472771A8B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13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3809109-30F9-4E5D-BBDE-8ACCFD928979}"/>
              </a:ext>
            </a:extLst>
          </p:cNvPr>
          <p:cNvSpPr/>
          <p:nvPr userDrawn="1"/>
        </p:nvSpPr>
        <p:spPr>
          <a:xfrm>
            <a:off x="0" y="-41565"/>
            <a:ext cx="12192000" cy="642632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4D08CF-5CFC-4339-A670-F2B18A7E6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997489"/>
            <a:ext cx="9525004" cy="162508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AEB6FF-B59E-4D5A-9CC3-ACD09BB1D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738537"/>
            <a:ext cx="4911436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8FE11C1-65E8-4298-9465-4547AE56B04A}"/>
              </a:ext>
            </a:extLst>
          </p:cNvPr>
          <p:cNvPicPr/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13" t="33359" r="42666" b="49972"/>
          <a:stretch/>
        </p:blipFill>
        <p:spPr bwMode="auto">
          <a:xfrm>
            <a:off x="3900648" y="986232"/>
            <a:ext cx="9131967" cy="64029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4" name="Subtitle 2">
            <a:extLst>
              <a:ext uri="{FF2B5EF4-FFF2-40B4-BE49-F238E27FC236}">
                <a16:creationId xmlns:a16="http://schemas.microsoft.com/office/drawing/2014/main" id="{5BB97140-15AD-4728-9BBC-A10805A10D2F}"/>
              </a:ext>
            </a:extLst>
          </p:cNvPr>
          <p:cNvSpPr txBox="1">
            <a:spLocks/>
          </p:cNvSpPr>
          <p:nvPr userDrawn="1"/>
        </p:nvSpPr>
        <p:spPr>
          <a:xfrm>
            <a:off x="9041534" y="101400"/>
            <a:ext cx="3782291" cy="1109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050" b="1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 |  </a:t>
            </a:r>
            <a:r>
              <a:rPr lang="en-GB" sz="105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CA50E69D-B306-4CEB-8C88-F85E433E35D8}"/>
              </a:ext>
            </a:extLst>
          </p:cNvPr>
          <p:cNvSpPr txBox="1">
            <a:spLocks/>
          </p:cNvSpPr>
          <p:nvPr userDrawn="1"/>
        </p:nvSpPr>
        <p:spPr>
          <a:xfrm>
            <a:off x="9041534" y="523325"/>
            <a:ext cx="3206243" cy="486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0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</a:t>
            </a:r>
            <a:r>
              <a:rPr lang="en-GB" sz="2000" b="1" i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1800" b="1" i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CFB1AF5-488E-4660-9C61-9216F8C7C96E}"/>
              </a:ext>
            </a:extLst>
          </p:cNvPr>
          <p:cNvSpPr/>
          <p:nvPr userDrawn="1"/>
        </p:nvSpPr>
        <p:spPr>
          <a:xfrm>
            <a:off x="284028" y="6499307"/>
            <a:ext cx="116239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0" spc="30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  |     PRIMARY      |     SECONDARY     |   TERTIARY     |     LIFE-LONG LEARNING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4F690FC4-5279-487B-BA5A-7268D4D7EC36}"/>
              </a:ext>
            </a:extLst>
          </p:cNvPr>
          <p:cNvPicPr/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alphaModFix/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713" t="33359" r="42666" b="49972"/>
          <a:stretch/>
        </p:blipFill>
        <p:spPr bwMode="auto">
          <a:xfrm>
            <a:off x="8070860" y="234087"/>
            <a:ext cx="844062" cy="5939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37743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9A10-D60F-4926-8E2D-FB12D9E70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9FB4D-F9DC-4449-8559-8FD94572C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56FB2-7FB6-48A1-A793-CD6B7BD65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6FC0B-17AA-4AE5-AAC6-D18BD717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38DFF-7773-4094-80CE-3F8E05D3A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D1D8B8-57C7-4E2C-93D5-2277C4A4BB23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548A13-CC0B-49FE-8B5B-4C9C2B89AA54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789B25CE-C7B2-43B9-9455-0CE646C192C6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0" name="Picture 9" descr="image">
            <a:extLst>
              <a:ext uri="{FF2B5EF4-FFF2-40B4-BE49-F238E27FC236}">
                <a16:creationId xmlns:a16="http://schemas.microsoft.com/office/drawing/2014/main" id="{54C0FA7F-3081-4ABF-96DF-3845E1B346F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DFF711CF-1F96-4FEE-99DA-E44564330982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B6F057-F561-4E89-B29C-8C5E2A803841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415775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5D406-D7F0-4694-A730-8F9763C8E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95574-A440-4C92-BC14-1EFC6DEAC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0FB0E-9983-4580-BBAE-BCB87EE5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95990-7814-4667-8B84-6A1E05D2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FD88F-2E51-495E-9B20-B20C10B2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0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F93F3DB-4CBE-437D-AFFD-335BDF520B0A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841FD-9733-42A4-8F97-3DF51EBEAF6D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5FD596-EC99-446F-9544-EA613125C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FF97E-7605-4AED-BFC7-35E94D84B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88988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9011ADB-507E-4CFF-9057-D82BE1DDFFED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0" name="Picture 9" descr="image">
            <a:extLst>
              <a:ext uri="{FF2B5EF4-FFF2-40B4-BE49-F238E27FC236}">
                <a16:creationId xmlns:a16="http://schemas.microsoft.com/office/drawing/2014/main" id="{8300144D-5540-4E94-B17E-190B62E0D8A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576FD0CD-B195-43F7-8671-38B55D4BBBF6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C48485-1C98-4F7F-892B-16E8D5606131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19126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23064-0FF3-4351-998F-2199C716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25114-4C0F-4E32-9979-4DB580D8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AB83E-1AEB-4763-8F8E-232D60D5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4AAA5-8B31-40FE-B180-FFD8FF752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D0ABF-7155-47A7-A416-28611308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7A2FB5-19C2-47A3-8552-BEC672A8DF59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E9275A-CEBA-4DD1-90ED-55B3D786DC6B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308189E-2856-46B7-9A69-D128266158A3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0" name="Picture 9" descr="image">
            <a:extLst>
              <a:ext uri="{FF2B5EF4-FFF2-40B4-BE49-F238E27FC236}">
                <a16:creationId xmlns:a16="http://schemas.microsoft.com/office/drawing/2014/main" id="{21AD756F-4FEA-4484-8282-574459EC5E01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1" name="Subtitle 2">
            <a:extLst>
              <a:ext uri="{FF2B5EF4-FFF2-40B4-BE49-F238E27FC236}">
                <a16:creationId xmlns:a16="http://schemas.microsoft.com/office/drawing/2014/main" id="{61A3C376-90DB-4611-AB04-701A494AAF22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E0C5F2-BBCE-446C-8768-9493AC12292C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319368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BA40-DD2A-4F76-807B-D4496F05C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13F73-A4A1-4298-8FFE-F8903490F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A97A1-2896-4FB3-B5AB-DA6F10883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3CF71-3042-482E-8E70-1E3CF4FE5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288F7B-E03A-43AF-8FB1-E6F09964C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22FFC-50CC-4060-8DDD-CF3645F55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68D5E58-509C-4F3A-8084-40F235060683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494296-E30E-473F-8E42-C9276ED966D3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4D6A57E-CF05-4DD4-9CEF-CF082F0A3E61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1" name="Picture 10" descr="image">
            <a:extLst>
              <a:ext uri="{FF2B5EF4-FFF2-40B4-BE49-F238E27FC236}">
                <a16:creationId xmlns:a16="http://schemas.microsoft.com/office/drawing/2014/main" id="{5116328B-9623-403B-B5F1-39BE9D9FD5F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9F6189DA-53ED-4827-8D78-8D1F09DB26BC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E5D0BE-B645-4203-B729-3ABE4E611C99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2415355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FA8A-12DA-4237-9BC0-24B525BD4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5EC7F-4439-485B-BC67-17DB4179D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32AED-5AC7-4766-AC70-E598F4052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6B7E34-BBB0-4CCF-A058-C430D1949B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317406-F98D-4109-AE33-9D252C8EE4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ABD058-8613-4796-93BA-28A768A0D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40443F-B559-405B-B853-D9281ABA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8C9FAB-E2B0-48C4-89CF-374CEA44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2ED8E7-1BB7-4CF4-836D-A41A2EFBDB41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2FB3D1-2C8B-4AB2-AC5D-1254CA9A7A52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2B914A16-FBB9-4C8C-8331-3F6AB1B901A0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3" name="Picture 12" descr="image">
            <a:extLst>
              <a:ext uri="{FF2B5EF4-FFF2-40B4-BE49-F238E27FC236}">
                <a16:creationId xmlns:a16="http://schemas.microsoft.com/office/drawing/2014/main" id="{03809FFD-3D70-4A5C-B406-F93154EAF29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633DFC56-4B96-4E5B-8F88-D9E4D3BE8F35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4FB0B0-F66C-435B-9A70-C5A8088C0C1C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207234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4D04A-6732-48F4-B121-88A0F807C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B94675-5385-4D70-91CB-63222E68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B11BF9-7A05-409F-9966-52F9739A0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0AFE2B-6FE8-4804-B2F0-94DE8CB9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9CAE85-DE94-4525-B9A7-BDCAEC69812B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7FFBE8-3A15-44DC-BA89-5B718F20D823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0B27A61-8947-4AD0-A5C2-886498E5CB4C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9" name="Picture 8" descr="image">
            <a:extLst>
              <a:ext uri="{FF2B5EF4-FFF2-40B4-BE49-F238E27FC236}">
                <a16:creationId xmlns:a16="http://schemas.microsoft.com/office/drawing/2014/main" id="{C802EC41-D484-4C94-8F85-07953C694A2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158736ED-66C7-4F32-A556-7C5FF800EAA4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EE01B9-24BF-484A-9188-A0E56CFD5550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309141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69460-0DBE-4308-92CF-053CB9E3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0156C2-F210-4E6F-AD47-97F447F6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F2D16-96C2-4B7C-91BC-E2BA7DB89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F5EA80-A7E2-4F03-AE4A-3BF79CDFD862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83D3AF-8430-4A2D-940D-189D2846ADE2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86D82D8-6276-475D-A4CE-92185A00191A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8" name="Picture 7" descr="image">
            <a:extLst>
              <a:ext uri="{FF2B5EF4-FFF2-40B4-BE49-F238E27FC236}">
                <a16:creationId xmlns:a16="http://schemas.microsoft.com/office/drawing/2014/main" id="{AC9CD43E-34CA-4802-B992-549B0F3A2541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7DAC6141-CD9D-4310-ADB1-E89B62A924F1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E736705-9AC0-4EB6-889B-F86317A7BFB1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124474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FDBD6-B06A-42A4-9F3D-945FAF563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755A5-F0D1-4068-8EE3-372294984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3C6A8-0CEE-405A-A68D-3488D24C2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728E2C-BC0A-486F-AF92-E83E9C1EB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3C5E6-A72E-4F97-BE49-216BB672A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C497B-9B2B-41FB-91FC-0D4159DCD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E48975-DEA3-4D80-A405-E60A1D697BBE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8D9A7F-3D83-4937-B10C-2289066D120C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376735E-43AD-4325-BBBA-F668DAE6A80C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1" name="Picture 10" descr="image">
            <a:extLst>
              <a:ext uri="{FF2B5EF4-FFF2-40B4-BE49-F238E27FC236}">
                <a16:creationId xmlns:a16="http://schemas.microsoft.com/office/drawing/2014/main" id="{9BD1084E-14A1-4F0C-B5F6-C04F8D78ED1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281D5185-2B02-4F52-9882-45E8C6B81F1B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3AEB75-0F75-4106-A496-C975FF80F639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31233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EEF74-FEBD-494C-A7AA-4C0C838AB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934E42-751C-4B69-8CEB-CEB8E90E51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035245-4283-492C-BEF8-F008DFC51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1BF1E-D011-4B61-9CE4-45116A856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1FB32C-EA88-425A-86EA-758786CE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8ABBE-AC8E-4DEF-AA55-8BDEB3E90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2F0109-DA95-4835-B07F-5ADC041565A8}"/>
              </a:ext>
            </a:extLst>
          </p:cNvPr>
          <p:cNvSpPr/>
          <p:nvPr userDrawn="1"/>
        </p:nvSpPr>
        <p:spPr>
          <a:xfrm>
            <a:off x="5540990" y="6506730"/>
            <a:ext cx="2101755" cy="365125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F3FCB2-44DF-4B08-84DE-20E99420FFD9}"/>
              </a:ext>
            </a:extLst>
          </p:cNvPr>
          <p:cNvSpPr/>
          <p:nvPr userDrawn="1"/>
        </p:nvSpPr>
        <p:spPr>
          <a:xfrm>
            <a:off x="7522196" y="6064184"/>
            <a:ext cx="4669803" cy="803563"/>
          </a:xfrm>
          <a:prstGeom prst="rect">
            <a:avLst/>
          </a:prstGeom>
          <a:solidFill>
            <a:srgbClr val="027E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55455A8-C956-4882-A5BB-91DCB6BA0E6B}"/>
              </a:ext>
            </a:extLst>
          </p:cNvPr>
          <p:cNvSpPr txBox="1">
            <a:spLocks/>
          </p:cNvSpPr>
          <p:nvPr userDrawn="1"/>
        </p:nvSpPr>
        <p:spPr>
          <a:xfrm>
            <a:off x="1180004" y="6009592"/>
            <a:ext cx="3705895" cy="743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900" b="1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Aga Khan Education Board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for the United Kingdom | </a:t>
            </a:r>
            <a:r>
              <a:rPr lang="en-US" sz="1200" b="0">
                <a:solidFill>
                  <a:schemeClr val="tx1">
                    <a:lumMod val="50000"/>
                    <a:lumOff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akeb@iiuk.org</a:t>
            </a:r>
          </a:p>
        </p:txBody>
      </p:sp>
      <p:pic>
        <p:nvPicPr>
          <p:cNvPr id="11" name="Picture 10" descr="image">
            <a:extLst>
              <a:ext uri="{FF2B5EF4-FFF2-40B4-BE49-F238E27FC236}">
                <a16:creationId xmlns:a16="http://schemas.microsoft.com/office/drawing/2014/main" id="{0D56AC2B-D515-47DB-8A41-DDE627A6C01B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69" y="6004102"/>
            <a:ext cx="772385" cy="688578"/>
          </a:xfrm>
          <a:prstGeom prst="rect">
            <a:avLst/>
          </a:prstGeom>
          <a:noFill/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A235359-1BC8-4DEB-B097-BF62C2D45852}"/>
              </a:ext>
            </a:extLst>
          </p:cNvPr>
          <p:cNvSpPr txBox="1">
            <a:spLocks/>
          </p:cNvSpPr>
          <p:nvPr userDrawn="1"/>
        </p:nvSpPr>
        <p:spPr>
          <a:xfrm>
            <a:off x="5779902" y="6026779"/>
            <a:ext cx="4664185" cy="671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b="1" spc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Step,  </a:t>
            </a:r>
            <a:r>
              <a:rPr lang="en-GB" sz="2400" b="1" i="1" spc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endParaRPr lang="en-GB" sz="2000" b="1" i="1" spc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5C7ACC2-1858-4255-8482-BFE5410CD41B}"/>
              </a:ext>
            </a:extLst>
          </p:cNvPr>
          <p:cNvSpPr/>
          <p:nvPr userDrawn="1"/>
        </p:nvSpPr>
        <p:spPr>
          <a:xfrm>
            <a:off x="5793551" y="6536026"/>
            <a:ext cx="5958234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300" b="0">
                <a:solidFill>
                  <a:srgbClr val="B4DEC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EARLY YEARS  |  PRIMARY  |  SECONDARY  |  TERTIARY  |  LIFE-LONG LEARNING</a:t>
            </a:r>
          </a:p>
        </p:txBody>
      </p:sp>
    </p:spTree>
    <p:extLst>
      <p:ext uri="{BB962C8B-B14F-4D97-AF65-F5344CB8AC3E}">
        <p14:creationId xmlns:p14="http://schemas.microsoft.com/office/powerpoint/2010/main" val="413786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C1A05D-7A3C-40C7-A6AA-628D1C72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D07E3-C2E0-49BB-A53A-5D5214F29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58C65-D5E5-426C-BA3B-6F4735E0E8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20AAA-AA62-4F1A-831E-98EB6AB60083}" type="datetimeFigureOut">
              <a:rPr lang="en-GB" smtClean="0"/>
              <a:t>23/05/2020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58CEC-2511-436C-9554-F2B966369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45C52-AECD-4075-8381-EAA15A1ED7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496F7-E3F0-4993-8E0F-5E35607C08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72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D6DBD4A8-FCAA-4884-9C0B-7175EDD075FF}"/>
              </a:ext>
            </a:extLst>
          </p:cNvPr>
          <p:cNvSpPr/>
          <p:nvPr/>
        </p:nvSpPr>
        <p:spPr>
          <a:xfrm>
            <a:off x="7950200" y="3725055"/>
            <a:ext cx="676938" cy="492613"/>
          </a:xfrm>
          <a:prstGeom prst="stripedRightArrow">
            <a:avLst/>
          </a:prstGeom>
          <a:solidFill>
            <a:srgbClr val="B4D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Striped Right 4">
            <a:extLst>
              <a:ext uri="{FF2B5EF4-FFF2-40B4-BE49-F238E27FC236}">
                <a16:creationId xmlns:a16="http://schemas.microsoft.com/office/drawing/2014/main" id="{63494E2E-8A93-45F8-B6B5-F99A1E0F3D34}"/>
              </a:ext>
            </a:extLst>
          </p:cNvPr>
          <p:cNvSpPr/>
          <p:nvPr/>
        </p:nvSpPr>
        <p:spPr>
          <a:xfrm>
            <a:off x="3873270" y="3735215"/>
            <a:ext cx="676938" cy="492613"/>
          </a:xfrm>
          <a:prstGeom prst="stripedRightArrow">
            <a:avLst/>
          </a:prstGeom>
          <a:solidFill>
            <a:srgbClr val="B4DE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C:\My Documents\HRD\Spotlight\Badge2.jpg">
            <a:extLst>
              <a:ext uri="{FF2B5EF4-FFF2-40B4-BE49-F238E27FC236}">
                <a16:creationId xmlns:a16="http://schemas.microsoft.com/office/drawing/2014/main" id="{230A766A-7A3F-4320-BCF8-B037DD6C9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" y="137150"/>
            <a:ext cx="949780" cy="168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4066471-0DD0-49F5-AB81-2D0464A411CE}"/>
              </a:ext>
            </a:extLst>
          </p:cNvPr>
          <p:cNvSpPr txBox="1"/>
          <p:nvPr/>
        </p:nvSpPr>
        <p:spPr>
          <a:xfrm>
            <a:off x="1213940" y="359246"/>
            <a:ext cx="10520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Ismaili Volunteer Corps (IVC) mission statement: To provide a </a:t>
            </a:r>
            <a:r>
              <a:rPr lang="en-GB" sz="1600" b="1" i="1" dirty="0"/>
              <a:t>voluntary</a:t>
            </a:r>
            <a:r>
              <a:rPr lang="en-GB" sz="1600" i="1" dirty="0"/>
              <a:t> </a:t>
            </a:r>
            <a:r>
              <a:rPr lang="en-GB" sz="1600" b="1" i="1" dirty="0"/>
              <a:t>service</a:t>
            </a:r>
            <a:r>
              <a:rPr lang="en-GB" sz="1600" i="1" dirty="0"/>
              <a:t> which reflects the </a:t>
            </a:r>
            <a:r>
              <a:rPr lang="en-GB" sz="1600" b="1" i="1" dirty="0"/>
              <a:t>principles of Islam </a:t>
            </a:r>
            <a:r>
              <a:rPr lang="en-GB" sz="1600" i="1" dirty="0"/>
              <a:t>and provides a </a:t>
            </a:r>
            <a:r>
              <a:rPr lang="en-GB" sz="1600" b="1" i="1" dirty="0"/>
              <a:t>professional</a:t>
            </a:r>
            <a:r>
              <a:rPr lang="en-GB" sz="1600" i="1" dirty="0"/>
              <a:t> </a:t>
            </a:r>
            <a:r>
              <a:rPr lang="en-GB" sz="1600" b="1" i="1" dirty="0"/>
              <a:t>service</a:t>
            </a:r>
            <a:r>
              <a:rPr lang="en-GB" sz="1600" i="1" dirty="0"/>
              <a:t> to the Imam, his </a:t>
            </a:r>
            <a:r>
              <a:rPr lang="en-GB" sz="1600" i="1" dirty="0" err="1"/>
              <a:t>Jamat</a:t>
            </a:r>
            <a:r>
              <a:rPr lang="en-GB" sz="1600" i="1" dirty="0"/>
              <a:t>, his institutions and society at large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1A7A0A-F712-461B-9619-1A1E98061210}"/>
              </a:ext>
            </a:extLst>
          </p:cNvPr>
          <p:cNvSpPr/>
          <p:nvPr/>
        </p:nvSpPr>
        <p:spPr>
          <a:xfrm>
            <a:off x="1441450" y="1566837"/>
            <a:ext cx="10354310" cy="671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The IVC in collaboration with AKEB are pleased to launch an exciting selection of online courses for IVC members. The courses cover a wide variety of subjects at various levels. All courses are free of charge. 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F578C13-AB65-49C4-94BD-1561B33532C5}"/>
              </a:ext>
            </a:extLst>
          </p:cNvPr>
          <p:cNvSpPr/>
          <p:nvPr/>
        </p:nvSpPr>
        <p:spPr>
          <a:xfrm>
            <a:off x="437903" y="3005301"/>
            <a:ext cx="3427516" cy="1850256"/>
          </a:xfrm>
          <a:prstGeom prst="roundRect">
            <a:avLst/>
          </a:prstGeom>
          <a:solidFill>
            <a:srgbClr val="259F53"/>
          </a:solidFill>
          <a:ln>
            <a:solidFill>
              <a:srgbClr val="027E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Step 1</a:t>
            </a:r>
          </a:p>
          <a:p>
            <a:pPr algn="ctr"/>
            <a:r>
              <a:rPr lang="en-GB" dirty="0"/>
              <a:t>Select a course from the menu. An overview and length of all courses are provided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5CC30D4-D486-4804-91C3-6492CFC4BE45}"/>
              </a:ext>
            </a:extLst>
          </p:cNvPr>
          <p:cNvSpPr/>
          <p:nvPr/>
        </p:nvSpPr>
        <p:spPr>
          <a:xfrm>
            <a:off x="4550208" y="3056101"/>
            <a:ext cx="3427516" cy="1871163"/>
          </a:xfrm>
          <a:prstGeom prst="roundRect">
            <a:avLst/>
          </a:prstGeom>
          <a:solidFill>
            <a:srgbClr val="259F53"/>
          </a:solidFill>
          <a:ln>
            <a:solidFill>
              <a:srgbClr val="027E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Step 2</a:t>
            </a:r>
          </a:p>
          <a:p>
            <a:pPr algn="ctr"/>
            <a:r>
              <a:rPr lang="en-GB" dirty="0"/>
              <a:t>Complete courses in your own time at a pace that suits you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A0864ED-F9C5-4555-A641-5CCED2977633}"/>
              </a:ext>
            </a:extLst>
          </p:cNvPr>
          <p:cNvSpPr/>
          <p:nvPr/>
        </p:nvSpPr>
        <p:spPr>
          <a:xfrm>
            <a:off x="8646812" y="3066261"/>
            <a:ext cx="3427516" cy="1871163"/>
          </a:xfrm>
          <a:prstGeom prst="roundRect">
            <a:avLst/>
          </a:prstGeom>
          <a:solidFill>
            <a:srgbClr val="259F53"/>
          </a:solidFill>
          <a:ln>
            <a:solidFill>
              <a:srgbClr val="027E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Step 3</a:t>
            </a:r>
          </a:p>
          <a:p>
            <a:pPr algn="ctr"/>
            <a:r>
              <a:rPr lang="en-GB" dirty="0"/>
              <a:t>Request a complimentary certificate for up to 1 course</a:t>
            </a:r>
          </a:p>
        </p:txBody>
      </p:sp>
    </p:spTree>
    <p:extLst>
      <p:ext uri="{BB962C8B-B14F-4D97-AF65-F5344CB8AC3E}">
        <p14:creationId xmlns:p14="http://schemas.microsoft.com/office/powerpoint/2010/main" val="2975731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My Documents\HRD\Spotlight\Badge2.jpg">
            <a:extLst>
              <a:ext uri="{FF2B5EF4-FFF2-40B4-BE49-F238E27FC236}">
                <a16:creationId xmlns:a16="http://schemas.microsoft.com/office/drawing/2014/main" id="{230A766A-7A3F-4320-BCF8-B037DD6C9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" y="137150"/>
            <a:ext cx="949780" cy="168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">
            <a:extLst>
              <a:ext uri="{FF2B5EF4-FFF2-40B4-BE49-F238E27FC236}">
                <a16:creationId xmlns:a16="http://schemas.microsoft.com/office/drawing/2014/main" id="{08C06D3C-0A0D-4BB8-94B7-F68DDEC7B222}"/>
              </a:ext>
            </a:extLst>
          </p:cNvPr>
          <p:cNvSpPr txBox="1"/>
          <p:nvPr/>
        </p:nvSpPr>
        <p:spPr>
          <a:xfrm>
            <a:off x="1239296" y="205814"/>
            <a:ext cx="4334434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cs typeface="Calibri"/>
              </a:rPr>
              <a:t>Suggested courses: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392EA751-6F0A-4AD9-A1C7-7F5BDE9BC2F1}"/>
              </a:ext>
            </a:extLst>
          </p:cNvPr>
          <p:cNvSpPr txBox="1"/>
          <p:nvPr/>
        </p:nvSpPr>
        <p:spPr>
          <a:xfrm>
            <a:off x="1271046" y="690170"/>
            <a:ext cx="3651847" cy="13406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07000"/>
              </a:lnSpc>
            </a:pPr>
            <a:r>
              <a:rPr lang="en-GB" sz="160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Segoe UI"/>
              </a:rPr>
              <a:t>Languages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Introduction to conversational English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Beginner level English - foundation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Basic German language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Conversational German – first contact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21B04625-154C-454E-9EDA-24841B958B2B}"/>
              </a:ext>
            </a:extLst>
          </p:cNvPr>
          <p:cNvSpPr txBox="1"/>
          <p:nvPr/>
        </p:nvSpPr>
        <p:spPr>
          <a:xfrm>
            <a:off x="5146302" y="730810"/>
            <a:ext cx="3657450" cy="109446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07000"/>
              </a:lnSpc>
            </a:pPr>
            <a:r>
              <a:rPr lang="en-GB" sz="160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Segoe UI"/>
              </a:rPr>
              <a:t>Personal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Transformational Leadership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Customer Service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cs typeface="Calibri"/>
              </a:rPr>
              <a:t>Diploma in communication skills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65A13462-6754-4211-9D54-BA05093C4F63}"/>
              </a:ext>
            </a:extLst>
          </p:cNvPr>
          <p:cNvSpPr txBox="1"/>
          <p:nvPr/>
        </p:nvSpPr>
        <p:spPr>
          <a:xfrm>
            <a:off x="8677499" y="690169"/>
            <a:ext cx="3310068" cy="13406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07000"/>
              </a:lnSpc>
            </a:pPr>
            <a:r>
              <a:rPr lang="en-GB" sz="1600" b="1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Segoe UI"/>
              </a:rPr>
              <a:t>IVC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cs typeface="Calibri"/>
              </a:rPr>
              <a:t>Cadets – The history of IVC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Calibri" panose="020F0502020204030204"/>
                <a:cs typeface="Calibri"/>
              </a:rPr>
              <a:t>IVC operations – module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0000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BE1FFC-280B-48FC-87AB-02088107CBFA}"/>
              </a:ext>
            </a:extLst>
          </p:cNvPr>
          <p:cNvSpPr txBox="1"/>
          <p:nvPr/>
        </p:nvSpPr>
        <p:spPr>
          <a:xfrm>
            <a:off x="518160" y="2275840"/>
            <a:ext cx="1130684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dirty="0"/>
              <a:t>Dear fellow volunteers.</a:t>
            </a:r>
          </a:p>
          <a:p>
            <a:r>
              <a:rPr lang="en-GB" sz="1500" dirty="0"/>
              <a:t>We are pleased to roll out a program of on-line training courses available to all volunteers and the wider </a:t>
            </a:r>
            <a:r>
              <a:rPr lang="en-GB" sz="1500" dirty="0" err="1"/>
              <a:t>Jamat</a:t>
            </a:r>
            <a:r>
              <a:rPr lang="en-GB" sz="1500" dirty="0"/>
              <a:t>.</a:t>
            </a:r>
          </a:p>
          <a:p>
            <a:r>
              <a:rPr lang="en-GB" sz="1500" dirty="0"/>
              <a:t>During this uniquely challenging period, it is important that we keep our minds active and create opportunities to spend the time productively learning new skills.</a:t>
            </a:r>
          </a:p>
          <a:p>
            <a:r>
              <a:rPr lang="en-GB" sz="1500" dirty="0"/>
              <a:t>Our beloved Hazar Imam said in a speech: "You can have nothing in your pocket, and only the clothes and the shoes you wear, but if you have a well-educated mind, you will be able to seize the opportunities life offers you, and start all over again."</a:t>
            </a:r>
          </a:p>
          <a:p>
            <a:r>
              <a:rPr lang="en-GB" sz="1500" dirty="0"/>
              <a:t>These courses can enable us to better serve as volunteers and contribute to our secular development, we invite you to take full advantage of this powerful resource.</a:t>
            </a:r>
          </a:p>
          <a:p>
            <a:r>
              <a:rPr lang="en-GB" sz="1500" dirty="0"/>
              <a:t>Even though we are apart physically for the time being, remote learning gives us a way of progressing together as one IVC and one </a:t>
            </a:r>
            <a:r>
              <a:rPr lang="en-GB" sz="1500" dirty="0" err="1"/>
              <a:t>Jamat</a:t>
            </a:r>
            <a:r>
              <a:rPr lang="en-GB" sz="1500" dirty="0"/>
              <a:t>.</a:t>
            </a:r>
          </a:p>
          <a:p>
            <a:r>
              <a:rPr lang="en-GB" sz="1500" dirty="0"/>
              <a:t>We look forward to hearing any feedback you may have on this program and how we can improve.</a:t>
            </a:r>
          </a:p>
          <a:p>
            <a:endParaRPr lang="en-GB" sz="1500" dirty="0"/>
          </a:p>
          <a:p>
            <a:r>
              <a:rPr lang="en-GB" sz="1500" dirty="0"/>
              <a:t>Best wishes for your health and happiness,</a:t>
            </a:r>
          </a:p>
          <a:p>
            <a:r>
              <a:rPr lang="en-GB" sz="1500" dirty="0" err="1"/>
              <a:t>Sohail</a:t>
            </a:r>
            <a:r>
              <a:rPr lang="en-GB" sz="1500" dirty="0"/>
              <a:t> Janjua.</a:t>
            </a:r>
          </a:p>
          <a:p>
            <a:r>
              <a:rPr lang="en-GB" sz="1500" dirty="0"/>
              <a:t>IVC Major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3583764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1924E70CE584BA50180D25DE09324" ma:contentTypeVersion="8" ma:contentTypeDescription="Create a new document." ma:contentTypeScope="" ma:versionID="462c195622742b88af531ba393922889">
  <xsd:schema xmlns:xsd="http://www.w3.org/2001/XMLSchema" xmlns:xs="http://www.w3.org/2001/XMLSchema" xmlns:p="http://schemas.microsoft.com/office/2006/metadata/properties" xmlns:ns3="9d1962a0-355d-42d4-9328-cd7be8e1e4e3" targetNamespace="http://schemas.microsoft.com/office/2006/metadata/properties" ma:root="true" ma:fieldsID="79c21e4a4d26ac9b9551c0b6dea86186" ns3:_="">
    <xsd:import namespace="9d1962a0-355d-42d4-9328-cd7be8e1e4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1962a0-355d-42d4-9328-cd7be8e1e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D926E6E-CEA8-449C-BB3D-0032AEAB7B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9DE618-0D5F-4EA6-812D-B25327B920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1962a0-355d-42d4-9328-cd7be8e1e4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FA69F8-864A-40E1-B8EE-C194A59AE16F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9d1962a0-355d-42d4-9328-cd7be8e1e4e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359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 Gibson</dc:creator>
  <cp:lastModifiedBy>Anar Damji</cp:lastModifiedBy>
  <cp:revision>6</cp:revision>
  <dcterms:created xsi:type="dcterms:W3CDTF">2019-08-21T14:59:46Z</dcterms:created>
  <dcterms:modified xsi:type="dcterms:W3CDTF">2020-05-23T11:48:30Z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0x0101001971924E70CE584BA50180D25DE09324</vt:lpwstr>
  </property>
</Properties>
</file>